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68580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4082">
          <p15:clr>
            <a:srgbClr val="9AA0A6"/>
          </p15:clr>
        </p15:guide>
        <p15:guide id="4" orient="horz" pos="23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0CB670-109D-4FCC-BC45-8BED5F3150A4}">
  <a:tblStyle styleId="{8C0CB670-109D-4FCC-BC45-8BED5F3150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5FA2592-F23D-47FC-A797-0AD83B3C022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fill>
          <a:solidFill>
            <a:srgbClr val="E9EFF7"/>
          </a:solidFill>
        </a:fill>
      </a:tcStyle>
    </a:band1H>
    <a:band2H>
      <a:tcTxStyle/>
    </a:band2H>
    <a:band1V>
      <a:tcTxStyle/>
      <a:tcStyle>
        <a:fill>
          <a:solidFill>
            <a:srgbClr val="E9EFF7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5B9BD5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227"/>
        <p:guide pos="4082" orient="horz"/>
        <p:guide pos="23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f9a387548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f9a38754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eaee39f1e_0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eaee39f1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aee39f1e_0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aee39f1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f9a387548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f9a38754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eaee39f1e_0_1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eaee39f1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eaee39f1e_0_2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eaee39f1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eaee39f1e_0_2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eaee39f1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eaee39f1e_0_2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eaee39f1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035c63f2d_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035c63f2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f29b9fb24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f29b9fb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e823becd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e823bec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f29b9fb24_0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f29b9fb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f29b9fb24_0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f29b9fb2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f9a387548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f9a38754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f9a387548_0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f9a38754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f9a387548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f9a38754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f9a387548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f9a38754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f9a387548_0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f9a38754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f9a387548_0_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f9a38754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f9a387548_0_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f9a38754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f9a387548_0_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f9a38754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823becd0_0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f9a387548_0_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f9a38754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f9a387548_0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f9a38754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f29b9fb24_0_1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f29b9fb2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f6222e6af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f6222e6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f6222e6af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f6222e6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f6222e6af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f6222e6a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f6222e6af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f6222e6a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f6222e6af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f6222e6a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f6222e6af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f6222e6a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04b8b6756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04b8b67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e823becd0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e823becd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04b8b6756_0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04b8b675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f9a387548_0_1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f9a38754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e823becd0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e823becd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f29b9fb24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f29b9fb2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f29b9fb24_0_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f29b9fb2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eaee39f1e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eaee39f1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eaee39f1e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eaee39f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916" y="-13437"/>
            <a:ext cx="9179832" cy="68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92250" y="5698975"/>
            <a:ext cx="5051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792250" y="2562125"/>
            <a:ext cx="8183100" cy="29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805350" y="1763228"/>
            <a:ext cx="8226300" cy="46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2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729150" y="1763228"/>
            <a:ext cx="8226300" cy="46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0000" y="1747175"/>
            <a:ext cx="78624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/>
          <p:nvPr/>
        </p:nvSpPr>
        <p:spPr>
          <a:xfrm>
            <a:off x="606200" y="2858975"/>
            <a:ext cx="7938600" cy="3285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795050" y="2960050"/>
            <a:ext cx="7568100" cy="31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362300" y="1616750"/>
            <a:ext cx="47487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500550" y="1763225"/>
            <a:ext cx="4428600" cy="46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2" name="Google Shape;62;p14"/>
          <p:cNvSpPr txBox="1"/>
          <p:nvPr>
            <p:ph idx="2" type="subTitle"/>
          </p:nvPr>
        </p:nvSpPr>
        <p:spPr>
          <a:xfrm>
            <a:off x="5555275" y="1763225"/>
            <a:ext cx="3151200" cy="4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2485475"/>
            <a:ext cx="79353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1750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b="1" sz="17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4348975" y="2694775"/>
            <a:ext cx="4391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None/>
              <a:defRPr b="1" sz="19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2" type="subTitle"/>
          </p:nvPr>
        </p:nvSpPr>
        <p:spPr>
          <a:xfrm>
            <a:off x="4348975" y="3410125"/>
            <a:ext cx="45879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609075" y="16278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609075" y="388828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b="1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901958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hyperlink" Target="https://proceedings.neurips.cc/paper/2015/file/86df7dcfd896fcaf2674f757a2463eba-Paper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hyperlink" Target="https://ml-ops.org/content/state-of-mlop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loud.yandex.ru/docs/compute/operations/vm-connect/ssh?utm_source=console&amp;utm_medium=side-bar-left&amp;utm_campaign=compute" TargetMode="External"/><Relationship Id="rId4" Type="http://schemas.openxmlformats.org/officeDocument/2006/relationships/hyperlink" Target="https://cloud.yandex.ru/docs/compute/operations/vm-connect/ssh?utm_source=console&amp;utm_medium=side-bar-left&amp;utm_campaign=compute" TargetMode="External"/><Relationship Id="rId5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papers.neurips.cc/paper/5656-hidden-technical-debt-in-machine-learning-systems.pdf" TargetMode="External"/><Relationship Id="rId4" Type="http://schemas.openxmlformats.org/officeDocument/2006/relationships/hyperlink" Target="https://mlops.toys" TargetMode="External"/><Relationship Id="rId5" Type="http://schemas.openxmlformats.org/officeDocument/2006/relationships/hyperlink" Target="https://ml-repa.ru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792250" y="5698975"/>
            <a:ext cx="5051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792250" y="2562125"/>
            <a:ext cx="8183100" cy="29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Онлайн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образование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Общение в Zoom</a:t>
            </a:r>
            <a:endParaRPr/>
          </a:p>
        </p:txBody>
      </p:sp>
      <p:graphicFrame>
        <p:nvGraphicFramePr>
          <p:cNvPr id="164" name="Google Shape;164;p24"/>
          <p:cNvGraphicFramePr/>
          <p:nvPr/>
        </p:nvGraphicFramePr>
        <p:xfrm>
          <a:off x="909150" y="372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{8C0CB670-109D-4FCC-BC45-8BED5F3150A4}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Поднимите руку и подождите пока я вас назову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Включите микрофон и поздоровайтесь, отключите микрофон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Откройте чат и напишите “Всем привет!”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150" y="5677375"/>
            <a:ext cx="609675" cy="6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1705800" y="5753575"/>
            <a:ext cx="55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5 минут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67" name="Google Shape;167;p24"/>
          <p:cNvGraphicFramePr/>
          <p:nvPr/>
        </p:nvGraphicFramePr>
        <p:xfrm>
          <a:off x="909155" y="14580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{65FA2592-F23D-47FC-A797-0AD83B3C0222}</a:tableStyleId>
              </a:tblPr>
              <a:tblGrid>
                <a:gridCol w="2747125"/>
                <a:gridCol w="2279475"/>
                <a:gridCol w="2513300"/>
              </a:tblGrid>
              <a:tr h="38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/>
                        <a:t>Действие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/>
                        <a:t>Windows/Linux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/>
                        <a:t>macOS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/>
                        <a:t>Поднять/опустить руку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/>
                        <a:t>Alt + 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/>
                        <a:t>Option + Y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/>
                        <a:t>Включить/отключить микрофон 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/>
                        <a:t>Alt + 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⌘ + Shift + A</a:t>
                      </a:r>
                      <a:endParaRPr b="0" sz="1800" u="none" cap="none" strike="noStrike"/>
                    </a:p>
                  </a:txBody>
                  <a:tcPr marT="45725" marB="45725" marR="91450" marL="91450" anchor="ctr"/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/>
                        <a:t>Показать/скрыть чат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u="none" cap="none" strike="noStrike"/>
                        <a:t>Alt + H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ru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⌘ + Shift + H</a:t>
                      </a:r>
                      <a:endParaRPr b="0"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sp>
        <p:nvSpPr>
          <p:cNvPr id="173" name="Google Shape;173;p25"/>
          <p:cNvSpPr txBox="1"/>
          <p:nvPr>
            <p:ph idx="4294967295" type="subTitle"/>
          </p:nvPr>
        </p:nvSpPr>
        <p:spPr>
          <a:xfrm>
            <a:off x="500550" y="1143150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13D85"/>
                </a:solidFill>
              </a:rPr>
              <a:t>Напишите, пожалуйста,</a:t>
            </a:r>
            <a:r>
              <a:rPr b="1" lang="ru" sz="1500">
                <a:solidFill>
                  <a:srgbClr val="013D85"/>
                </a:solidFill>
              </a:rPr>
              <a:t> </a:t>
            </a:r>
            <a:r>
              <a:rPr b="1" lang="ru" sz="1500">
                <a:solidFill>
                  <a:srgbClr val="013D85"/>
                </a:solidFill>
              </a:rPr>
              <a:t>в чат или скажите голосом</a:t>
            </a:r>
            <a:r>
              <a:rPr b="1" lang="ru" sz="1500">
                <a:solidFill>
                  <a:srgbClr val="9E9E9E"/>
                </a:solidFill>
              </a:rPr>
              <a:t> </a:t>
            </a:r>
            <a:endParaRPr b="1" sz="1500">
              <a:solidFill>
                <a:srgbClr val="9E9E9E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525" y="2507875"/>
            <a:ext cx="912650" cy="9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6350" y="2507889"/>
            <a:ext cx="912650" cy="91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4525" y="3879475"/>
            <a:ext cx="912650" cy="9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2006125" y="2733350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Как вас зовут?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6018750" y="2733350"/>
            <a:ext cx="323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Какой опыт в IT?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2006125" y="3966350"/>
            <a:ext cx="247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Какие ожидания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от курса?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3384" y="3879475"/>
            <a:ext cx="878583" cy="8785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6131100" y="3879475"/>
            <a:ext cx="276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Заполните информацию в разделе “О себе” в личном кабинете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курсе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Скрытый техдолг в ML системах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6731"/>
            <a:ext cx="8839197" cy="315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152400" y="6332425"/>
            <a:ext cx="15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ref: </a:t>
            </a:r>
            <a:r>
              <a:rPr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neurips.cc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745651" y="1148650"/>
            <a:ext cx="2473200" cy="7722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Процессы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4647750" y="1148650"/>
            <a:ext cx="2473200" cy="7722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5061608" y="2417137"/>
            <a:ext cx="2203200" cy="7722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Подготовка данных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694675" y="3840663"/>
            <a:ext cx="2970600" cy="7722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977437" y="2417113"/>
            <a:ext cx="2473200" cy="7722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Моделирование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4" name="Google Shape;204;p28"/>
          <p:cNvCxnSpPr>
            <a:stCxn id="200" idx="3"/>
            <a:endCxn id="201" idx="3"/>
          </p:cNvCxnSpPr>
          <p:nvPr/>
        </p:nvCxnSpPr>
        <p:spPr>
          <a:xfrm>
            <a:off x="7120950" y="1534750"/>
            <a:ext cx="144000" cy="1268400"/>
          </a:xfrm>
          <a:prstGeom prst="curvedConnector3">
            <a:avLst>
              <a:gd fmla="val 265266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8"/>
          <p:cNvCxnSpPr>
            <a:stCxn id="199" idx="3"/>
            <a:endCxn id="200" idx="1"/>
          </p:cNvCxnSpPr>
          <p:nvPr/>
        </p:nvCxnSpPr>
        <p:spPr>
          <a:xfrm>
            <a:off x="3218851" y="1534750"/>
            <a:ext cx="14289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6" name="Google Shape;206;p28"/>
          <p:cNvSpPr/>
          <p:nvPr/>
        </p:nvSpPr>
        <p:spPr>
          <a:xfrm>
            <a:off x="1133625" y="5332025"/>
            <a:ext cx="3083700" cy="7722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Собственный проект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" name="Google Shape;207;p28"/>
          <p:cNvCxnSpPr>
            <a:stCxn id="201" idx="1"/>
            <a:endCxn id="203" idx="3"/>
          </p:cNvCxnSpPr>
          <p:nvPr/>
        </p:nvCxnSpPr>
        <p:spPr>
          <a:xfrm flipH="1">
            <a:off x="3450608" y="2803237"/>
            <a:ext cx="1611000" cy="6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8"/>
          <p:cNvCxnSpPr>
            <a:stCxn id="203" idx="1"/>
            <a:endCxn id="202" idx="1"/>
          </p:cNvCxnSpPr>
          <p:nvPr/>
        </p:nvCxnSpPr>
        <p:spPr>
          <a:xfrm flipH="1">
            <a:off x="694537" y="2803213"/>
            <a:ext cx="282900" cy="1423500"/>
          </a:xfrm>
          <a:prstGeom prst="curvedConnector3">
            <a:avLst>
              <a:gd fmla="val 184124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8"/>
          <p:cNvCxnSpPr>
            <a:stCxn id="202" idx="3"/>
            <a:endCxn id="210" idx="1"/>
          </p:cNvCxnSpPr>
          <p:nvPr/>
        </p:nvCxnSpPr>
        <p:spPr>
          <a:xfrm>
            <a:off x="3665275" y="4226763"/>
            <a:ext cx="1182900" cy="6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/>
          <p:nvPr/>
        </p:nvSpPr>
        <p:spPr>
          <a:xfrm>
            <a:off x="4848300" y="3840650"/>
            <a:ext cx="2970600" cy="7722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Развертывание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4848175" y="5264163"/>
            <a:ext cx="2970600" cy="7722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Мониторинг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2" name="Google Shape;212;p28"/>
          <p:cNvCxnSpPr>
            <a:stCxn id="210" idx="3"/>
            <a:endCxn id="211" idx="3"/>
          </p:cNvCxnSpPr>
          <p:nvPr/>
        </p:nvCxnSpPr>
        <p:spPr>
          <a:xfrm>
            <a:off x="7818900" y="4226750"/>
            <a:ext cx="600" cy="1423500"/>
          </a:xfrm>
          <a:prstGeom prst="curvedConnector3">
            <a:avLst>
              <a:gd fmla="val 39687500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>
            <a:stCxn id="206" idx="3"/>
            <a:endCxn id="211" idx="1"/>
          </p:cNvCxnSpPr>
          <p:nvPr/>
        </p:nvCxnSpPr>
        <p:spPr>
          <a:xfrm flipH="1" rot="10800000">
            <a:off x="4217325" y="5650325"/>
            <a:ext cx="630900" cy="678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будем учиться?</a:t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6450" y="2069125"/>
            <a:ext cx="803325" cy="8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713100" y="3041200"/>
            <a:ext cx="2663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b="1" sz="16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Вторник, четверг, 20:00.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(запись и материалы выкладывают,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как правило,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на следующий день после вебинара)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3597000" y="3041200"/>
            <a:ext cx="2663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</a:t>
            </a:r>
            <a:endParaRPr b="1" sz="16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Roboto"/>
                <a:ea typeface="Roboto"/>
                <a:cs typeface="Roboto"/>
                <a:sym typeface="Roboto"/>
              </a:rPr>
              <a:t>1-2 дз в модуле</a:t>
            </a:r>
            <a:r>
              <a:rPr b="1" lang="ru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Дедлайна нет, кроме окончания курса :)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6560025" y="3041200"/>
            <a:ext cx="2303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Чат в Telegram</a:t>
            </a:r>
            <a:endParaRPr b="1" sz="16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latin typeface="Roboto"/>
                <a:ea typeface="Roboto"/>
                <a:cs typeface="Roboto"/>
                <a:sym typeface="Roboto"/>
              </a:rPr>
              <a:t>Задавайте вопросы</a:t>
            </a:r>
            <a:r>
              <a:rPr lang="ru" sz="1600">
                <a:latin typeface="Roboto"/>
                <a:ea typeface="Roboto"/>
                <a:cs typeface="Roboto"/>
                <a:sym typeface="Roboto"/>
              </a:rPr>
              <a:t>, обменивайтесь инсайтами.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Наш чат – это </a:t>
            </a:r>
            <a:r>
              <a:rPr b="1" lang="ru" sz="1600">
                <a:latin typeface="Roboto"/>
                <a:ea typeface="Roboto"/>
                <a:cs typeface="Roboto"/>
                <a:sym typeface="Roboto"/>
              </a:rPr>
              <a:t>название группы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2537" y="2069125"/>
            <a:ext cx="803325" cy="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625" y="2069125"/>
            <a:ext cx="803325" cy="8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Отзывы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500550" y="1901950"/>
            <a:ext cx="8520600" cy="16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2200"/>
              <a:t>Вебинары во многом адаптивны.</a:t>
            </a:r>
            <a:endParaRPr sz="2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2200"/>
              <a:t>Мы следим за результатами опросов,</a:t>
            </a:r>
            <a:endParaRPr sz="2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/>
              <a:t>обсуждениями в Telegram и ДЗ.</a:t>
            </a:r>
            <a:endParaRPr>
              <a:solidFill>
                <a:srgbClr val="02418B"/>
              </a:solidFill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45625" y="3999648"/>
            <a:ext cx="760541" cy="7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1661725" y="3999650"/>
            <a:ext cx="3390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Всегда рады вашим конструктивным отзывам :)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Лайфхаки</a:t>
            </a:r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313" y="2285138"/>
            <a:ext cx="843788" cy="84378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1548925" y="2353032"/>
            <a:ext cx="292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Сделайте упор на тему, которая вам важна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5671200" y="2222232"/>
            <a:ext cx="3231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Старайтесь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полученные знания применять на практике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1548925" y="3660500"/>
            <a:ext cx="2475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Задавайте вопросы, так материал лучше усваивается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5671200" y="3660500"/>
            <a:ext cx="2696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Регулярное выполняйте ДЗ (наверстать пропуски тяжело)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313" y="3723407"/>
            <a:ext cx="843788" cy="84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5513" y="2285138"/>
            <a:ext cx="843788" cy="84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5513" y="3723407"/>
            <a:ext cx="843788" cy="843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500550" y="443356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Мотивация</a:t>
            </a:r>
            <a:endParaRPr/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500550" y="1319700"/>
            <a:ext cx="8520600" cy="16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/>
              <a:t>Приготовьтесь к волнообразной реакции</a:t>
            </a:r>
            <a:endParaRPr sz="2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/>
              <a:t>от «ух ты как интересно», до «куда я попал?»</a:t>
            </a:r>
            <a:endParaRPr sz="2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27"/>
              <a:t>* в</a:t>
            </a:r>
            <a:r>
              <a:rPr lang="ru" sz="1627"/>
              <a:t> такие моменты вспоминайте про цели обучения, которые вас мотивируют)</a:t>
            </a:r>
            <a:endParaRPr sz="1627"/>
          </a:p>
        </p:txBody>
      </p:sp>
      <p:pic>
        <p:nvPicPr>
          <p:cNvPr id="252" name="Google Shape;252;p32"/>
          <p:cNvPicPr preferRelativeResize="0"/>
          <p:nvPr/>
        </p:nvPicPr>
        <p:blipFill rotWithShape="1">
          <a:blip r:embed="rId3">
            <a:alphaModFix/>
          </a:blip>
          <a:srcRect b="4321" l="0" r="0" t="4312"/>
          <a:stretch/>
        </p:blipFill>
        <p:spPr>
          <a:xfrm>
            <a:off x="3246400" y="3022550"/>
            <a:ext cx="3706699" cy="38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/>
        </p:nvSpPr>
        <p:spPr>
          <a:xfrm>
            <a:off x="500550" y="30584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Это нормально :)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6722950" y="3581025"/>
            <a:ext cx="1671600" cy="1424400"/>
          </a:xfrm>
          <a:prstGeom prst="wedgeEllipseCallout">
            <a:avLst>
              <a:gd fmla="val -72624" name="adj1"/>
              <a:gd fmla="val 29049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8B8EE3"/>
                </a:solidFill>
                <a:latin typeface="Roboto"/>
                <a:ea typeface="Roboto"/>
                <a:cs typeface="Roboto"/>
                <a:sym typeface="Roboto"/>
              </a:rPr>
              <a:t>OMG!</a:t>
            </a:r>
            <a:endParaRPr sz="2500">
              <a:solidFill>
                <a:srgbClr val="8B8EE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Организационные вопросы</a:t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925" y="1898275"/>
            <a:ext cx="912650" cy="9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6925" y="3955675"/>
            <a:ext cx="912650" cy="9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2263500" y="1945725"/>
            <a:ext cx="68253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Про технические моменты:</a:t>
            </a:r>
            <a:endParaRPr b="1" sz="18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Получить промокоды на YC в Telegram у коммьюнити менеджера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2263500" y="4031875"/>
            <a:ext cx="68253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Какие инструменты будут использовать:</a:t>
            </a:r>
            <a:endParaRPr b="1" sz="18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python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Github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Yandex Cloud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Docker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Spark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k8s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788275" y="1029500"/>
            <a:ext cx="79353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Проверить, идет ли запись</a:t>
            </a:r>
            <a:endParaRPr sz="2300"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66725" y="2728150"/>
            <a:ext cx="79353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000"/>
              <a:t>Меня хорошо видно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/>
              <a:t>&amp;&amp; слышно?</a:t>
            </a:r>
            <a:endParaRPr sz="5000"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75" y="4383575"/>
            <a:ext cx="702395" cy="7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7256" y="4383575"/>
            <a:ext cx="702395" cy="7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825" y="1376544"/>
            <a:ext cx="856425" cy="42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MLOps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7275"/>
            <a:ext cx="8839200" cy="4102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MLOps = ML + Dev + Ops</a:t>
            </a:r>
            <a:endParaRPr/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5" y="1814806"/>
            <a:ext cx="8839201" cy="3677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DevOps</a:t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25" y="1246831"/>
            <a:ext cx="7356298" cy="4806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DevOps</a:t>
            </a:r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75" y="1382506"/>
            <a:ext cx="8550970" cy="4806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MLOps</a:t>
            </a: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25" y="1025993"/>
            <a:ext cx="7624115" cy="480602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 txBox="1"/>
          <p:nvPr/>
        </p:nvSpPr>
        <p:spPr>
          <a:xfrm>
            <a:off x="110200" y="6391775"/>
            <a:ext cx="48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ref: </a:t>
            </a:r>
            <a:r>
              <a:rPr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ml-ops.org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с Yandex.CLoud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Сервисы Yandex.Cloud</a:t>
            </a:r>
            <a:endParaRPr/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731"/>
            <a:ext cx="8839204" cy="33794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/>
          <p:nvPr/>
        </p:nvSpPr>
        <p:spPr>
          <a:xfrm>
            <a:off x="127150" y="1915825"/>
            <a:ext cx="1246200" cy="31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2"/>
          <p:cNvSpPr/>
          <p:nvPr/>
        </p:nvSpPr>
        <p:spPr>
          <a:xfrm>
            <a:off x="127150" y="3144825"/>
            <a:ext cx="1246200" cy="31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3102425" y="2661450"/>
            <a:ext cx="1246200" cy="31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3068325" y="3636150"/>
            <a:ext cx="1246200" cy="31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6001225" y="2906925"/>
            <a:ext cx="1246200" cy="31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>
            <a:off x="6001225" y="2170150"/>
            <a:ext cx="1246200" cy="31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/>
          <p:nvPr/>
        </p:nvSpPr>
        <p:spPr>
          <a:xfrm>
            <a:off x="3064201" y="3148800"/>
            <a:ext cx="1394700" cy="31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/>
              <a:t>LIVE</a:t>
            </a:r>
            <a:endParaRPr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/>
              <a:t>Создаем виртуалку на YC</a:t>
            </a:r>
            <a:endParaRPr sz="4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630000" y="3739750"/>
            <a:ext cx="1515000" cy="24252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Вводное занятие</a:t>
            </a:r>
            <a:endParaRPr/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13D85"/>
                </a:solidFill>
              </a:rPr>
              <a:t>Тема вебинара</a:t>
            </a:r>
            <a:endParaRPr>
              <a:solidFill>
                <a:srgbClr val="013D85"/>
              </a:solidFill>
            </a:endParaRPr>
          </a:p>
        </p:txBody>
      </p:sp>
      <p:sp>
        <p:nvSpPr>
          <p:cNvPr id="85" name="Google Shape;85;p17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2418B"/>
                </a:solidFill>
              </a:rPr>
              <a:t>Филонов Павел</a:t>
            </a:r>
            <a:endParaRPr>
              <a:solidFill>
                <a:srgbClr val="02418B"/>
              </a:solidFill>
            </a:endParaRPr>
          </a:p>
        </p:txBody>
      </p:sp>
      <p:sp>
        <p:nvSpPr>
          <p:cNvPr id="86" name="Google Shape;86;p17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Руководитель курса MLOps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@pavel_filonov в Telegram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1151825" y="3919850"/>
            <a:ext cx="1983600" cy="1983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graphicFrame>
        <p:nvGraphicFramePr>
          <p:cNvPr id="332" name="Google Shape;332;p44"/>
          <p:cNvGraphicFramePr/>
          <p:nvPr/>
        </p:nvGraphicFramePr>
        <p:xfrm>
          <a:off x="952500" y="183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{8C0CB670-109D-4FCC-BC45-8BED5F3150A4}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Создайте SSH ключ (если его еще нет) </a:t>
                      </a: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lang="ru" sz="1700" u="sng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инструкция</a:t>
                      </a: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Создайте учетную запись на cloud.yandex.ru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Сразу получите грант на бесплатное знакомство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Создайте виртуальную машину в Compute Cloud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Получить выданный IP адрес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Зайдите на виртуалку по SSH (</a:t>
                      </a:r>
                      <a:r>
                        <a:rPr lang="ru" sz="17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инструкция</a:t>
                      </a: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3" name="Google Shape;33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00" y="5151775"/>
            <a:ext cx="609675" cy="6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/>
        </p:nvSpPr>
        <p:spPr>
          <a:xfrm>
            <a:off x="1749150" y="5227975"/>
            <a:ext cx="55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15 минут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/>
              <a:t>Заключение</a:t>
            </a:r>
            <a:endParaRPr sz="4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тезисами занятия</a:t>
            </a:r>
            <a:endParaRPr/>
          </a:p>
        </p:txBody>
      </p:sp>
      <p:graphicFrame>
        <p:nvGraphicFramePr>
          <p:cNvPr id="345" name="Google Shape;345;p46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{8C0CB670-109D-4FCC-BC45-8BED5F3150A4}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Познакомились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Практиковались</a:t>
                      </a: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общаться в Zoom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Обсудили идею MLOps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Научились работать с Yandex.Cloud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6" name="Google Shape;346;p46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13D85"/>
                </a:solidFill>
              </a:rPr>
              <a:t>Подведем итоги</a:t>
            </a:r>
            <a:endParaRPr b="1" sz="1500">
              <a:solidFill>
                <a:srgbClr val="013D85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352" name="Google Shape;352;p47"/>
          <p:cNvSpPr txBox="1"/>
          <p:nvPr>
            <p:ph idx="4294967295" type="body"/>
          </p:nvPr>
        </p:nvSpPr>
        <p:spPr>
          <a:xfrm>
            <a:off x="500550" y="1597150"/>
            <a:ext cx="77424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1500">
                <a:solidFill>
                  <a:srgbClr val="660099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Hidden Technical Debt in Machine Learning Systems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 u="sng">
                <a:solidFill>
                  <a:schemeClr val="hlink"/>
                </a:solidFill>
                <a:hlinkClick r:id="rId4"/>
              </a:rPr>
              <a:t>https://mlops.toys</a:t>
            </a:r>
            <a:r>
              <a:rPr lang="ru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 u="sng">
                <a:solidFill>
                  <a:schemeClr val="hlink"/>
                </a:solidFill>
                <a:hlinkClick r:id="rId5"/>
              </a:rPr>
              <a:t>https://ml-repa.ru</a:t>
            </a:r>
            <a:r>
              <a:rPr lang="ru" sz="2000"/>
              <a:t> 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363" name="Google Shape;363;p49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13D85"/>
                </a:solidFill>
              </a:rPr>
              <a:t>Проверка достижения целей</a:t>
            </a:r>
            <a:endParaRPr b="1" sz="1500">
              <a:solidFill>
                <a:srgbClr val="013D85"/>
              </a:solidFill>
            </a:endParaRPr>
          </a:p>
        </p:txBody>
      </p:sp>
      <p:graphicFrame>
        <p:nvGraphicFramePr>
          <p:cNvPr id="364" name="Google Shape;364;p49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{8C0CB670-109D-4FCC-BC45-8BED5F3150A4}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Эффективно использовать zoom для занятий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Назвать основные этапы MLOps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виртуальную машину в Yandex Cloud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</a:t>
            </a:r>
            <a:endParaRPr/>
          </a:p>
        </p:txBody>
      </p:sp>
      <p:sp>
        <p:nvSpPr>
          <p:cNvPr id="370" name="Google Shape;370;p50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13D85"/>
                </a:solidFill>
              </a:rPr>
              <a:t>Вопросы для проверки</a:t>
            </a:r>
            <a:endParaRPr b="1" sz="1500">
              <a:solidFill>
                <a:srgbClr val="013D85"/>
              </a:solidFill>
            </a:endParaRPr>
          </a:p>
        </p:txBody>
      </p:sp>
      <p:graphicFrame>
        <p:nvGraphicFramePr>
          <p:cNvPr id="371" name="Google Shape;371;p50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{8C0CB670-109D-4FCC-BC45-8BED5F3150A4}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 зовут преподавателя?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чем идея MLOps?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 называется сервис в YC для создания виртуалок?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377" name="Google Shape;37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213" y="2603250"/>
            <a:ext cx="811250" cy="81123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1"/>
          <p:cNvSpPr txBox="1"/>
          <p:nvPr/>
        </p:nvSpPr>
        <p:spPr>
          <a:xfrm>
            <a:off x="1800588" y="2650700"/>
            <a:ext cx="68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7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51"/>
          <p:cNvSpPr txBox="1"/>
          <p:nvPr/>
        </p:nvSpPr>
        <p:spPr>
          <a:xfrm>
            <a:off x="1800588" y="3974950"/>
            <a:ext cx="45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 что узнали на вебинаре?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0" name="Google Shape;38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014" y="3886233"/>
            <a:ext cx="827628" cy="8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386" name="Google Shape;386;p52"/>
          <p:cNvSpPr txBox="1"/>
          <p:nvPr/>
        </p:nvSpPr>
        <p:spPr>
          <a:xfrm>
            <a:off x="2024550" y="2325225"/>
            <a:ext cx="615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Цели и метрики ML проектов</a:t>
            </a:r>
            <a:endParaRPr b="1" sz="2400">
              <a:solidFill>
                <a:srgbClr val="013D85"/>
              </a:solidFill>
            </a:endParaRPr>
          </a:p>
        </p:txBody>
      </p:sp>
      <p:pic>
        <p:nvPicPr>
          <p:cNvPr id="387" name="Google Shape;38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025" y="1975775"/>
            <a:ext cx="901550" cy="9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2"/>
          <p:cNvSpPr txBox="1"/>
          <p:nvPr/>
        </p:nvSpPr>
        <p:spPr>
          <a:xfrm>
            <a:off x="1262550" y="4372550"/>
            <a:ext cx="176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Ссылка на вебинар будет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 ЛК за 15 минут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" name="Google Shape;3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25" y="4415825"/>
            <a:ext cx="439550" cy="4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>
            <p:ph type="title"/>
          </p:nvPr>
        </p:nvSpPr>
        <p:spPr>
          <a:xfrm>
            <a:off x="956225" y="528525"/>
            <a:ext cx="7559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Заполните, пожалуйста,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опрос о занятии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ссылке в чате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/>
              <a:t>Правила вебинара</a:t>
            </a:r>
            <a:endParaRPr b="1" sz="3200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50" y="5039756"/>
            <a:ext cx="840925" cy="84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650" y="1669675"/>
            <a:ext cx="840925" cy="84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651" y="3916412"/>
            <a:ext cx="840925" cy="840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650" y="2793044"/>
            <a:ext cx="840925" cy="84091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814525" y="1695800"/>
            <a:ext cx="247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1814525" y="3981775"/>
            <a:ext cx="32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1814525" y="5106213"/>
            <a:ext cx="32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814525" y="2857325"/>
            <a:ext cx="247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в Telegram </a:t>
            </a:r>
            <a:r>
              <a:rPr b="1" lang="ru" sz="1700">
                <a:latin typeface="Roboto"/>
                <a:ea typeface="Roboto"/>
                <a:cs typeface="Roboto"/>
                <a:sym typeface="Roboto"/>
              </a:rPr>
              <a:t>группы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5730575" y="-10750"/>
            <a:ext cx="3413400" cy="68580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6115463" y="1403950"/>
            <a:ext cx="204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03038" y="2395163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6714888" y="2395175"/>
            <a:ext cx="20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03038" y="2982131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6714888" y="2902915"/>
            <a:ext cx="204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3038" y="3569100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6714888" y="3568801"/>
            <a:ext cx="20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03038" y="4156069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6714888" y="4155612"/>
            <a:ext cx="20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03038" y="4743038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6714888" y="4742424"/>
            <a:ext cx="20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03038" y="5330013"/>
            <a:ext cx="401025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6714888" y="5229231"/>
            <a:ext cx="204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Приходите на следующие вебинары</a:t>
            </a:r>
            <a:endParaRPr/>
          </a:p>
        </p:txBody>
      </p:sp>
      <p:sp>
        <p:nvSpPr>
          <p:cNvPr id="400" name="Google Shape;400;p54"/>
          <p:cNvSpPr txBox="1"/>
          <p:nvPr>
            <p:ph idx="1" type="subTitle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01" name="Google Shape;401;p54"/>
          <p:cNvSpPr txBox="1"/>
          <p:nvPr>
            <p:ph idx="2" type="subTitle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Павел Филонов</a:t>
            </a:r>
            <a:endParaRPr/>
          </a:p>
        </p:txBody>
      </p:sp>
      <p:sp>
        <p:nvSpPr>
          <p:cNvPr id="402" name="Google Shape;402;p54"/>
          <p:cNvSpPr txBox="1"/>
          <p:nvPr>
            <p:ph idx="3" type="subTitle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Руководитель курса MLOps</a:t>
            </a:r>
            <a:endParaRPr/>
          </a:p>
        </p:txBody>
      </p:sp>
      <p:sp>
        <p:nvSpPr>
          <p:cNvPr id="403" name="Google Shape;403;p54"/>
          <p:cNvSpPr txBox="1"/>
          <p:nvPr>
            <p:ph idx="4" type="subTitle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@pavel_filonov в Telegram</a:t>
            </a:r>
            <a:endParaRPr/>
          </a:p>
        </p:txBody>
      </p:sp>
      <p:sp>
        <p:nvSpPr>
          <p:cNvPr id="404" name="Google Shape;404;p54"/>
          <p:cNvSpPr/>
          <p:nvPr/>
        </p:nvSpPr>
        <p:spPr>
          <a:xfrm>
            <a:off x="630000" y="3689750"/>
            <a:ext cx="1515000" cy="24252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54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1151825" y="3910550"/>
            <a:ext cx="1983600" cy="1983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956225" y="147525"/>
            <a:ext cx="76956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11" name="Google Shape;41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750" y="3949989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5"/>
          <p:cNvSpPr txBox="1"/>
          <p:nvPr/>
        </p:nvSpPr>
        <p:spPr>
          <a:xfrm>
            <a:off x="1750800" y="3958006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3" name="Google Shape;41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5725" y="3949989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5"/>
          <p:cNvSpPr txBox="1"/>
          <p:nvPr/>
        </p:nvSpPr>
        <p:spPr>
          <a:xfrm>
            <a:off x="5119475" y="3958006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881550" y="1405775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Знако</a:t>
            </a: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мство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881550" y="2321784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881550" y="3237814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Идея MLOps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881550" y="4153827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Знакомство с Yandex.Cloud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881550" y="4950625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881550" y="5747425"/>
            <a:ext cx="3384900" cy="5016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>
            <a:noFill/>
          </a:ln>
        </p:spPr>
        <p:txBody>
          <a:bodyPr anchorCtr="0" anchor="ctr" bIns="91425" lIns="270000" spcFirstLastPara="1" rIns="27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19"/>
          <p:cNvCxnSpPr>
            <a:stCxn id="120" idx="1"/>
            <a:endCxn id="121" idx="1"/>
          </p:cNvCxnSpPr>
          <p:nvPr/>
        </p:nvCxnSpPr>
        <p:spPr>
          <a:xfrm>
            <a:off x="881550" y="1656575"/>
            <a:ext cx="600" cy="9159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9"/>
          <p:cNvCxnSpPr>
            <a:stCxn id="121" idx="1"/>
            <a:endCxn id="122" idx="1"/>
          </p:cNvCxnSpPr>
          <p:nvPr/>
        </p:nvCxnSpPr>
        <p:spPr>
          <a:xfrm>
            <a:off x="881550" y="2572584"/>
            <a:ext cx="600" cy="9159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9"/>
          <p:cNvCxnSpPr>
            <a:stCxn id="122" idx="1"/>
            <a:endCxn id="123" idx="1"/>
          </p:cNvCxnSpPr>
          <p:nvPr/>
        </p:nvCxnSpPr>
        <p:spPr>
          <a:xfrm>
            <a:off x="881550" y="3488614"/>
            <a:ext cx="600" cy="9159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9"/>
          <p:cNvCxnSpPr>
            <a:stCxn id="123" idx="1"/>
            <a:endCxn id="124" idx="1"/>
          </p:cNvCxnSpPr>
          <p:nvPr/>
        </p:nvCxnSpPr>
        <p:spPr>
          <a:xfrm>
            <a:off x="881550" y="4404627"/>
            <a:ext cx="600" cy="7968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9"/>
          <p:cNvCxnSpPr>
            <a:endCxn id="125" idx="1"/>
          </p:cNvCxnSpPr>
          <p:nvPr/>
        </p:nvCxnSpPr>
        <p:spPr>
          <a:xfrm flipH="1" rot="-5400000">
            <a:off x="375750" y="5492425"/>
            <a:ext cx="785100" cy="226500"/>
          </a:xfrm>
          <a:prstGeom prst="bentConnector2">
            <a:avLst/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136" name="Google Shape;136;p20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13D85"/>
                </a:solidFill>
              </a:rPr>
              <a:t>После занятия вы сможете</a:t>
            </a:r>
            <a:endParaRPr b="1" sz="1500">
              <a:solidFill>
                <a:srgbClr val="013D85"/>
              </a:solidFill>
            </a:endParaRPr>
          </a:p>
        </p:txBody>
      </p:sp>
      <p:graphicFrame>
        <p:nvGraphicFramePr>
          <p:cNvPr id="137" name="Google Shape;137;p20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{8C0CB670-109D-4FCC-BC45-8BED5F3150A4}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Эффективно использовать zoom для занятий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Назвать основные этапы MLOps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виртуальную машину в Yandex Cloud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sp>
        <p:nvSpPr>
          <p:cNvPr id="143" name="Google Shape;143;p21"/>
          <p:cNvSpPr txBox="1"/>
          <p:nvPr>
            <p:ph idx="4294967295" type="subTitle"/>
          </p:nvPr>
        </p:nvSpPr>
        <p:spPr>
          <a:xfrm>
            <a:off x="544450" y="1121225"/>
            <a:ext cx="77967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13D85"/>
                </a:solidFill>
              </a:rPr>
              <a:t>Зачем вам это уметь</a:t>
            </a:r>
            <a:endParaRPr b="1" sz="1500">
              <a:solidFill>
                <a:srgbClr val="013D85"/>
              </a:solidFill>
            </a:endParaRPr>
          </a:p>
        </p:txBody>
      </p:sp>
      <p:graphicFrame>
        <p:nvGraphicFramePr>
          <p:cNvPr id="144" name="Google Shape;144;p21"/>
          <p:cNvGraphicFramePr/>
          <p:nvPr/>
        </p:nvGraphicFramePr>
        <p:xfrm>
          <a:off x="952500" y="20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{8C0CB670-109D-4FCC-BC45-8BED5F3150A4}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Интерактив на занятиях - лучшее освоение умений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Видеть всю картинку MLOps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70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выполнения упражнений, ДЗ и проекта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Преподаватель</a:t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600300" y="1623650"/>
            <a:ext cx="1918800" cy="41103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idx="1" type="subTitle"/>
          </p:nvPr>
        </p:nvSpPr>
        <p:spPr>
          <a:xfrm>
            <a:off x="4272775" y="2313775"/>
            <a:ext cx="4391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Павел Филонов</a:t>
            </a:r>
            <a:endParaRPr/>
          </a:p>
        </p:txBody>
      </p:sp>
      <p:sp>
        <p:nvSpPr>
          <p:cNvPr id="157" name="Google Shape;157;p23"/>
          <p:cNvSpPr txBox="1"/>
          <p:nvPr>
            <p:ph idx="2" type="subTitle"/>
          </p:nvPr>
        </p:nvSpPr>
        <p:spPr>
          <a:xfrm>
            <a:off x="4272775" y="3029125"/>
            <a:ext cx="45879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Consultant, ex-kaspersky, ex-Positive Technologies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10 лет в индустрии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7  лет в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 лет опыта в </a:t>
            </a:r>
            <a:r>
              <a:rPr lang="ru"/>
              <a:t>преподавании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Член ПК конференций Python Conf и C++ Russia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1109450" y="2121875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